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6858000" cx="12192000"/>
  <p:notesSz cx="6858000" cy="9144000"/>
  <p:embeddedFontLst>
    <p:embeddedFont>
      <p:font typeface="Questrial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Questrial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100" u="none" cap="none" strike="noStrike"/>
            </a:lvl1pPr>
            <a:lvl2pPr indent="0" lvl="1" marL="457200" marR="0" rtl="0" algn="l">
              <a:spcBef>
                <a:spcPts val="0"/>
              </a:spcBef>
              <a:buNone/>
              <a:defRPr b="0" i="0" sz="1100" u="none" cap="none" strike="noStrike"/>
            </a:lvl2pPr>
            <a:lvl3pPr indent="0" lvl="2" marL="914400" marR="0" rtl="0" algn="l">
              <a:spcBef>
                <a:spcPts val="0"/>
              </a:spcBef>
              <a:buNone/>
              <a:defRPr b="0" i="0" sz="1100" u="none" cap="none" strike="noStrike"/>
            </a:lvl3pPr>
            <a:lvl4pPr indent="0" lvl="3" marL="1371600" marR="0" rtl="0" algn="l">
              <a:spcBef>
                <a:spcPts val="0"/>
              </a:spcBef>
              <a:buNone/>
              <a:defRPr b="0" i="0" sz="1100" u="none" cap="none" strike="noStrike"/>
            </a:lvl4pPr>
            <a:lvl5pPr indent="0" lvl="4" marL="1828800" marR="0" rtl="0" algn="l">
              <a:spcBef>
                <a:spcPts val="0"/>
              </a:spcBef>
              <a:buNone/>
              <a:defRPr b="0" i="0" sz="1100" u="none" cap="none" strike="noStrike"/>
            </a:lvl5pPr>
            <a:lvl6pPr indent="0" lvl="5" marL="2286000" marR="0" rtl="0" algn="l">
              <a:spcBef>
                <a:spcPts val="0"/>
              </a:spcBef>
              <a:buNone/>
              <a:defRPr b="0" i="0" sz="1100" u="none" cap="none" strike="noStrike"/>
            </a:lvl6pPr>
            <a:lvl7pPr indent="0" lvl="6" marL="2743200" marR="0" rtl="0" algn="l">
              <a:spcBef>
                <a:spcPts val="0"/>
              </a:spcBef>
              <a:buNone/>
              <a:defRPr b="0" i="0" sz="1100" u="none" cap="none" strike="noStrike"/>
            </a:lvl7pPr>
            <a:lvl8pPr indent="0" lvl="7" marL="3200400" marR="0" rtl="0" algn="l">
              <a:spcBef>
                <a:spcPts val="0"/>
              </a:spcBef>
              <a:buNone/>
              <a:defRPr b="0" i="0" sz="1100" u="none" cap="none" strike="noStrike"/>
            </a:lvl8pPr>
            <a:lvl9pPr indent="0" lvl="8" marL="3657600" marR="0" rtl="0" algn="l">
              <a:spcBef>
                <a:spcPts val="0"/>
              </a:spcBef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55" name="Shape 1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62" name="Shape 1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91" name="Shape 19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98" name="Shape 19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47" name="Shape 24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53" name="Shape 25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80" name="Shape 8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94" name="Shape 9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415611" y="992766"/>
            <a:ext cx="11360700" cy="2736899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6900"/>
            </a:lvl1pPr>
            <a:lvl2pPr lvl="1" algn="ctr">
              <a:spcBef>
                <a:spcPts val="0"/>
              </a:spcBef>
              <a:buSzPct val="100000"/>
              <a:defRPr sz="6900"/>
            </a:lvl2pPr>
            <a:lvl3pPr lvl="2" algn="ctr">
              <a:spcBef>
                <a:spcPts val="0"/>
              </a:spcBef>
              <a:buSzPct val="100000"/>
              <a:defRPr sz="6900"/>
            </a:lvl3pPr>
            <a:lvl4pPr lvl="3" algn="ctr">
              <a:spcBef>
                <a:spcPts val="0"/>
              </a:spcBef>
              <a:buSzPct val="100000"/>
              <a:defRPr sz="6900"/>
            </a:lvl4pPr>
            <a:lvl5pPr lvl="4" algn="ctr">
              <a:spcBef>
                <a:spcPts val="0"/>
              </a:spcBef>
              <a:buSzPct val="100000"/>
              <a:defRPr sz="6900"/>
            </a:lvl5pPr>
            <a:lvl6pPr lvl="5" algn="ctr">
              <a:spcBef>
                <a:spcPts val="0"/>
              </a:spcBef>
              <a:buSzPct val="100000"/>
              <a:defRPr sz="6900"/>
            </a:lvl6pPr>
            <a:lvl7pPr lvl="6" algn="ctr">
              <a:spcBef>
                <a:spcPts val="0"/>
              </a:spcBef>
              <a:buSzPct val="100000"/>
              <a:defRPr sz="6900"/>
            </a:lvl7pPr>
            <a:lvl8pPr lvl="7" algn="ctr">
              <a:spcBef>
                <a:spcPts val="0"/>
              </a:spcBef>
              <a:buSzPct val="100000"/>
              <a:defRPr sz="6900"/>
            </a:lvl8pPr>
            <a:lvl9pPr lvl="8" algn="ctr">
              <a:spcBef>
                <a:spcPts val="0"/>
              </a:spcBef>
              <a:buSzPct val="100000"/>
              <a:defRPr sz="69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15600" y="3778833"/>
            <a:ext cx="11360700" cy="10568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15600" y="1474833"/>
            <a:ext cx="11360700" cy="2618099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16000"/>
            </a:lvl1pPr>
            <a:lvl2pPr lvl="1" algn="ctr">
              <a:spcBef>
                <a:spcPts val="0"/>
              </a:spcBef>
              <a:buSzPct val="100000"/>
              <a:defRPr sz="16000"/>
            </a:lvl2pPr>
            <a:lvl3pPr lvl="2" algn="ctr">
              <a:spcBef>
                <a:spcPts val="0"/>
              </a:spcBef>
              <a:buSzPct val="100000"/>
              <a:defRPr sz="16000"/>
            </a:lvl3pPr>
            <a:lvl4pPr lvl="3" algn="ctr">
              <a:spcBef>
                <a:spcPts val="0"/>
              </a:spcBef>
              <a:buSzPct val="100000"/>
              <a:defRPr sz="16000"/>
            </a:lvl4pPr>
            <a:lvl5pPr lvl="4" algn="ctr">
              <a:spcBef>
                <a:spcPts val="0"/>
              </a:spcBef>
              <a:buSzPct val="100000"/>
              <a:defRPr sz="16000"/>
            </a:lvl5pPr>
            <a:lvl6pPr lvl="5" algn="ctr">
              <a:spcBef>
                <a:spcPts val="0"/>
              </a:spcBef>
              <a:buSzPct val="100000"/>
              <a:defRPr sz="16000"/>
            </a:lvl6pPr>
            <a:lvl7pPr lvl="6" algn="ctr">
              <a:spcBef>
                <a:spcPts val="0"/>
              </a:spcBef>
              <a:buSzPct val="100000"/>
              <a:defRPr sz="16000"/>
            </a:lvl7pPr>
            <a:lvl8pPr lvl="7" algn="ctr">
              <a:spcBef>
                <a:spcPts val="0"/>
              </a:spcBef>
              <a:buSzPct val="100000"/>
              <a:defRPr sz="16000"/>
            </a:lvl8pPr>
            <a:lvl9pPr lvl="8" algn="ctr">
              <a:spcBef>
                <a:spcPts val="0"/>
              </a:spcBef>
              <a:buSzPct val="100000"/>
              <a:defRPr sz="16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415600" y="4202966"/>
            <a:ext cx="11360700" cy="1734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1141412" y="26669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/>
          <a:lstStyle>
            <a:lvl1pPr indent="-31750" lvl="0" marL="285750" marR="0" rtl="0" algn="l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57150" lvl="1" marL="742950" marR="0" rtl="0" algn="l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82550" lvl="2" marL="1200150" marR="0" rtl="0" algn="l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6350" lvl="3" marL="15430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6350" lvl="4" marL="2000250" marR="0" rtl="0" algn="l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76200" lvl="5" marL="25146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76200" lvl="6" marL="29718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76200" lvl="7" marL="34290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76200" lvl="8" marL="3886200" marR="0" rtl="0" algn="l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8837610" y="5883275"/>
            <a:ext cx="1600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1141412" y="5883275"/>
            <a:ext cx="75438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10514010" y="5883275"/>
            <a:ext cx="5510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-US" sz="9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15600" y="2867800"/>
            <a:ext cx="11360700" cy="1122299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15600" y="1536633"/>
            <a:ext cx="11360700" cy="45551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15600" y="1536633"/>
            <a:ext cx="5333099" cy="45551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6443200" y="1536633"/>
            <a:ext cx="5333099" cy="4555199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9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653666" y="600200"/>
            <a:ext cx="8490300" cy="5454299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buSzPct val="100000"/>
              <a:defRPr sz="6400"/>
            </a:lvl1pPr>
            <a:lvl2pPr lvl="1">
              <a:spcBef>
                <a:spcPts val="0"/>
              </a:spcBef>
              <a:buSzPct val="100000"/>
              <a:defRPr sz="6400"/>
            </a:lvl2pPr>
            <a:lvl3pPr lvl="2">
              <a:spcBef>
                <a:spcPts val="0"/>
              </a:spcBef>
              <a:buSzPct val="100000"/>
              <a:defRPr sz="6400"/>
            </a:lvl3pPr>
            <a:lvl4pPr lvl="3">
              <a:spcBef>
                <a:spcPts val="0"/>
              </a:spcBef>
              <a:buSzPct val="100000"/>
              <a:defRPr sz="6400"/>
            </a:lvl4pPr>
            <a:lvl5pPr lvl="4">
              <a:spcBef>
                <a:spcPts val="0"/>
              </a:spcBef>
              <a:buSzPct val="100000"/>
              <a:defRPr sz="6400"/>
            </a:lvl5pPr>
            <a:lvl6pPr lvl="5">
              <a:spcBef>
                <a:spcPts val="0"/>
              </a:spcBef>
              <a:buSzPct val="100000"/>
              <a:defRPr sz="6400"/>
            </a:lvl6pPr>
            <a:lvl7pPr lvl="6">
              <a:spcBef>
                <a:spcPts val="0"/>
              </a:spcBef>
              <a:buSzPct val="100000"/>
              <a:defRPr sz="6400"/>
            </a:lvl7pPr>
            <a:lvl8pPr lvl="7">
              <a:spcBef>
                <a:spcPts val="0"/>
              </a:spcBef>
              <a:buSzPct val="100000"/>
              <a:defRPr sz="6400"/>
            </a:lvl8pPr>
            <a:lvl9pPr lvl="8">
              <a:spcBef>
                <a:spcPts val="0"/>
              </a:spcBef>
              <a:buSzPct val="100000"/>
              <a:defRPr sz="64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6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354000" y="1644233"/>
            <a:ext cx="5393699" cy="1976400"/>
          </a:xfrm>
          <a:prstGeom prst="rect">
            <a:avLst/>
          </a:prstGeom>
        </p:spPr>
        <p:txBody>
          <a:bodyPr anchorCtr="0" anchor="b" bIns="121900" lIns="121900" rIns="121900" tIns="121900"/>
          <a:lstStyle>
            <a:lvl1pPr lvl="0" algn="ctr">
              <a:spcBef>
                <a:spcPts val="0"/>
              </a:spcBef>
              <a:buSzPct val="100000"/>
              <a:defRPr sz="5600"/>
            </a:lvl1pPr>
            <a:lvl2pPr lvl="1" algn="ctr">
              <a:spcBef>
                <a:spcPts val="0"/>
              </a:spcBef>
              <a:buSzPct val="100000"/>
              <a:defRPr sz="5600"/>
            </a:lvl2pPr>
            <a:lvl3pPr lvl="2" algn="ctr">
              <a:spcBef>
                <a:spcPts val="0"/>
              </a:spcBef>
              <a:buSzPct val="100000"/>
              <a:defRPr sz="5600"/>
            </a:lvl3pPr>
            <a:lvl4pPr lvl="3" algn="ctr">
              <a:spcBef>
                <a:spcPts val="0"/>
              </a:spcBef>
              <a:buSzPct val="100000"/>
              <a:defRPr sz="5600"/>
            </a:lvl4pPr>
            <a:lvl5pPr lvl="4" algn="ctr">
              <a:spcBef>
                <a:spcPts val="0"/>
              </a:spcBef>
              <a:buSzPct val="100000"/>
              <a:defRPr sz="5600"/>
            </a:lvl5pPr>
            <a:lvl6pPr lvl="5" algn="ctr">
              <a:spcBef>
                <a:spcPts val="0"/>
              </a:spcBef>
              <a:buSzPct val="100000"/>
              <a:defRPr sz="5600"/>
            </a:lvl6pPr>
            <a:lvl7pPr lvl="6" algn="ctr">
              <a:spcBef>
                <a:spcPts val="0"/>
              </a:spcBef>
              <a:buSzPct val="100000"/>
              <a:defRPr sz="5600"/>
            </a:lvl7pPr>
            <a:lvl8pPr lvl="7" algn="ctr">
              <a:spcBef>
                <a:spcPts val="0"/>
              </a:spcBef>
              <a:buSzPct val="100000"/>
              <a:defRPr sz="5600"/>
            </a:lvl8pPr>
            <a:lvl9pPr lvl="8" algn="ctr">
              <a:spcBef>
                <a:spcPts val="0"/>
              </a:spcBef>
              <a:buSzPct val="100000"/>
              <a:defRPr sz="56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354000" y="3737433"/>
            <a:ext cx="5393699" cy="1646700"/>
          </a:xfrm>
          <a:prstGeom prst="rect">
            <a:avLst/>
          </a:prstGeom>
        </p:spPr>
        <p:txBody>
          <a:bodyPr anchorCtr="0" anchor="t" bIns="121900" lIns="121900" rIns="121900" tIns="12190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6586000" y="965433"/>
            <a:ext cx="5115899" cy="49269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</p:spPr>
        <p:txBody>
          <a:bodyPr anchorCtr="0" anchor="ctr" bIns="121900" lIns="121900" rIns="121900" tIns="12190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</p:spPr>
        <p:txBody>
          <a:bodyPr anchorCtr="0" anchor="ctr" bIns="121900" lIns="121900" rIns="121900" tIns="12190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15600" y="1536633"/>
            <a:ext cx="11360700" cy="4555199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rIns="121900" tIns="12190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dk2"/>
              </a:buClr>
              <a:buSzPct val="100000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296610" y="6217622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rIns="121900" tIns="12190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1310099" y="597000"/>
            <a:ext cx="9571799" cy="32003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49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CODE BLU</a:t>
            </a:r>
            <a:r>
              <a:rPr lang="en-US" sz="4900">
                <a:solidFill>
                  <a:srgbClr val="0000FF"/>
                </a:solidFill>
              </a:rPr>
              <a:t>E</a:t>
            </a:r>
            <a:r>
              <a:rPr b="0" i="0" lang="en-US" sz="49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:</a:t>
            </a:r>
            <a:br>
              <a:rPr b="0" i="0" lang="en-US" sz="49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-US" sz="49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HOMELESS RESCUE INITIATIVE</a:t>
            </a: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1156050" y="3886200"/>
            <a:ext cx="98798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1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Stephen Anderson, Angela Herb, Matthew Horger, Andrew Johnson and Conor Waldt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BLACK BOX Components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Technological Aspects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GPS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Weather Monitoring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Communication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Charging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Heart of Device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Durability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23" name="Shape 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7700" y="2221125"/>
            <a:ext cx="3770571" cy="28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GPS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800" u="none" cap="small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More efficient transportation to safety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Device sends coordinates to server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Server stores the coordinates in the database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Content management system takes coordinates from database and inputs them into google maps.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Easy visual guide for location of homeless persons</a:t>
            </a:r>
          </a:p>
          <a:p>
            <a:pPr indent="0" lvl="0" rtl="0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Police communications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0625" y="609600"/>
            <a:ext cx="3809999" cy="285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WEATHER CONDITION MONITORING</a:t>
            </a:r>
          </a:p>
        </p:txBody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1301824" y="2914925"/>
            <a:ext cx="103569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Prototype equipped with temperature sensor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Barometer and thermometer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Detects outside temperature and sends coordinates if below 32°F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Helps conserve power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Automatically detects Code Blue situations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9500" y="609610"/>
            <a:ext cx="2943849" cy="22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SIM CARD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841505" y="2514600"/>
            <a:ext cx="57434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Allows information to be transferred from arduino to the server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Functions whenever it can acquire a satellite fix</a:t>
            </a: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b="6960" l="6169" r="5443" t="10659"/>
          <a:stretch/>
        </p:blipFill>
        <p:spPr>
          <a:xfrm>
            <a:off x="7349350" y="698400"/>
            <a:ext cx="3698048" cy="22783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t mobile"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9350" y="2818964"/>
            <a:ext cx="3698049" cy="1220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154437" y="6487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RECHARGING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154437" y="27060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device currently has an 8 hour battery life.</a:t>
            </a:r>
          </a:p>
          <a:p>
            <a: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800">
                <a:solidFill>
                  <a:srgbClr val="000000"/>
                </a:solidFill>
              </a:rPr>
              <a:t>if run continuously</a:t>
            </a:r>
          </a:p>
          <a:p>
            <a: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n-US" sz="2800">
                <a:solidFill>
                  <a:srgbClr val="000000"/>
                </a:solidFill>
              </a:rPr>
              <a:t>will only use power when it detects 32℉ or below temperature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It must be charged by a direct USB connection.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9325" y="431150"/>
            <a:ext cx="4718700" cy="26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DESIGN PLANS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1141425" y="2667000"/>
            <a:ext cx="10090199" cy="3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est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base - a folding cart</a:t>
            </a: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Durable epoxy coated steel frame</a:t>
            </a: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21” x 24.5” x 40.1” </a:t>
            </a:r>
          </a:p>
          <a:p>
            <a:pPr indent="-4064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Removable waterproof fabric bag liner</a:t>
            </a: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18” x 15” x 24”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bottom of the cart - prototype encasement</a:t>
            </a:r>
          </a:p>
          <a:p>
            <a:pPr indent="-4064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7” x 5” x 3”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8600" y="285125"/>
            <a:ext cx="3190874" cy="3705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CART FEATURES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Foldable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Durable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Maneuverable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All Terrain</a:t>
            </a:r>
          </a:p>
          <a:p>
            <a:pPr indent="-1841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wheels - plastic with rubber tread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IMG_6041[1].jp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7300" y="609600"/>
            <a:ext cx="3052323" cy="406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REMOVABLE CART LINING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Velcro lining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Removable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Carrying option - transport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replaceable</a:t>
            </a:r>
          </a:p>
          <a:p>
            <a:pPr indent="-3492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rPr>
              <a:t>Waterproof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6150" y="1683699"/>
            <a:ext cx="3761248" cy="501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ADDITIONAL CUSTOMIZATIONS</a:t>
            </a: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841287" y="26969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Reflectors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simple, effective way to reduce night time accidents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Flashlight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First Aid Kit</a:t>
            </a: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Treat minor injuries and prevent complications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Hand Warmers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Blanket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0050" y="437825"/>
            <a:ext cx="2555095" cy="170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0050" y="3987050"/>
            <a:ext cx="2555096" cy="205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50050" y="2333375"/>
            <a:ext cx="2555100" cy="1461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PUTTING IT ALL TOGETHER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Questrial"/>
              <a:buChar char="•"/>
            </a:pPr>
            <a:r>
              <a:rPr b="0" i="0" lang="en-US" sz="30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Entire Device: GPS locating, weather monitoring, communication and connectivity device implemented in a versatile and useful cart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462" y="197550"/>
            <a:ext cx="4408940" cy="319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8437" y="120825"/>
            <a:ext cx="4990599" cy="33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700" y="3470750"/>
            <a:ext cx="3196475" cy="319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4250" y="3527225"/>
            <a:ext cx="4518976" cy="3083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143000" y="347091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CTDI PARTNERSHIP</a:t>
            </a:r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143000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Communications Test Design Inc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1334 Enterprise Dr, West Chester PA 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(610) 436-5203</a:t>
            </a:r>
          </a:p>
        </p:txBody>
      </p:sp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7524" y="5318098"/>
            <a:ext cx="5424469" cy="153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886649" y="609600"/>
            <a:ext cx="101606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SAFE HARBOR OF CHESTER COUNTY PARTNERSHIP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114141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Safe Harbor of Chester </a:t>
            </a:r>
            <a:r>
              <a:rPr lang="en-US" sz="2800">
                <a:solidFill>
                  <a:srgbClr val="000000"/>
                </a:solidFill>
              </a:rPr>
              <a:t>County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20 N Matlack St, West Chester, PA 19380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(610) 692-6550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0" y="5181600"/>
            <a:ext cx="3809999" cy="167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DECADES TO DOORWAYS PARTNERSHIP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114141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Decade to Doorways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601 Westtown Rd., Suite 365, West Chester, PA 19380 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(610) 344-6900</a:t>
            </a:r>
          </a:p>
        </p:txBody>
      </p:sp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b="0" l="0" r="0" t="4951"/>
          <a:stretch/>
        </p:blipFill>
        <p:spPr>
          <a:xfrm>
            <a:off x="6585250" y="5278025"/>
            <a:ext cx="5606749" cy="1579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CONNECTPOINTS PROGRAM PARTNERSHIP</a:t>
            </a:r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81126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    </a:t>
            </a: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ConnectPoints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Rei Horst, ConnectPoints Program Director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(610) 696-1999 x142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97125" y="5564253"/>
            <a:ext cx="5694875" cy="129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C</a:t>
            </a:r>
            <a:r>
              <a:rPr lang="en-US">
                <a:solidFill>
                  <a:srgbClr val="0000FF"/>
                </a:solidFill>
              </a:rPr>
              <a:t>OVENANT HOUSE PA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81126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    </a:t>
            </a: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C</a:t>
            </a:r>
            <a:r>
              <a:rPr lang="en-US" sz="2800">
                <a:solidFill>
                  <a:srgbClr val="000000"/>
                </a:solidFill>
              </a:rPr>
              <a:t>ovenant House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0000"/>
                </a:solidFill>
              </a:rPr>
              <a:t>31 E Armat St., Philadelphia, PA 19144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(</a:t>
            </a:r>
            <a:r>
              <a:rPr lang="en-US" sz="2800">
                <a:solidFill>
                  <a:srgbClr val="000000"/>
                </a:solidFill>
              </a:rPr>
              <a:t>215) 951-5411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20825" y="3935275"/>
            <a:ext cx="3271174" cy="28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811250" y="609600"/>
            <a:ext cx="10498199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>
                <a:solidFill>
                  <a:srgbClr val="0000FF"/>
                </a:solidFill>
              </a:rPr>
              <a:t>AMERICAN CIVIL LIBERTIES UNION OF PENNSYLVANIA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811262" y="18668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    </a:t>
            </a: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r>
              <a:rPr lang="en-US" sz="2800">
                <a:solidFill>
                  <a:srgbClr val="000000"/>
                </a:solidFill>
              </a:rPr>
              <a:t>ACLU of PA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>
                <a:solidFill>
                  <a:srgbClr val="000000"/>
                </a:solidFill>
              </a:rPr>
              <a:t>1401 John F Kennedy Blvd., Philadelphia, PA 19144 </a:t>
            </a:r>
          </a:p>
          <a:p>
            <a:pPr indent="-234950" lvl="0" marL="7429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(</a:t>
            </a:r>
            <a:r>
              <a:rPr lang="en-US" sz="2800">
                <a:solidFill>
                  <a:srgbClr val="000000"/>
                </a:solidFill>
              </a:rPr>
              <a:t>215) 592-1513</a:t>
            </a: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698" y="4491798"/>
            <a:ext cx="5008300" cy="236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STEM SKILLS NEEDED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1141412" y="2832074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Autodesk</a:t>
            </a: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Inventor Skills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Computer Engineering Skills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Electrical Engineering Skills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Materials Engineering Skills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Mechanical Engineering Skills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Legal Application Skills  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Statistics Skills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</a:br>
          </a:p>
        </p:txBody>
      </p:sp>
      <p:pic>
        <p:nvPicPr>
          <p:cNvPr id="237" name="Shape 2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7078" y="492225"/>
            <a:ext cx="2824468" cy="213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FUTURE IMPROVEMENTS</a:t>
            </a:r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1141412" y="2666999"/>
            <a:ext cx="990599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Creation of custom cart from scratch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Circuit board replacing components and wiring</a:t>
            </a:r>
          </a:p>
          <a:p>
            <a:pPr indent="-4064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Convert device to wearable fabric band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Sturdier prototype encasement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Advanced power saving techniques</a:t>
            </a: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Addition of panic button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7975" y="186275"/>
            <a:ext cx="2957449" cy="295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type="title"/>
          </p:nvPr>
        </p:nvSpPr>
        <p:spPr>
          <a:xfrm>
            <a:off x="1141412" y="609600"/>
            <a:ext cx="9905997" cy="987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BUDGET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75" y="1596975"/>
            <a:ext cx="11740962" cy="50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1141412" y="609600"/>
            <a:ext cx="9905997" cy="12707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MASS PRODUCTION</a:t>
            </a:r>
          </a:p>
        </p:txBody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1141412" y="1609858"/>
            <a:ext cx="9905997" cy="4507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3D Computer Model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Agreement with cellular company for lower cost sim card service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Consolidation of device into mass-producible chip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Business sponsorships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Factory production of carts</a:t>
            </a:r>
          </a:p>
        </p:txBody>
      </p:sp>
      <p:pic>
        <p:nvPicPr>
          <p:cNvPr id="257" name="Shape 2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8625" y="375175"/>
            <a:ext cx="3450075" cy="2307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4425" y="3071374"/>
            <a:ext cx="4683100" cy="351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1662" y="3154404"/>
            <a:ext cx="2957763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78412" y="120294"/>
            <a:ext cx="4315124" cy="282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987" y="192390"/>
            <a:ext cx="4315100" cy="2878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type="title"/>
          </p:nvPr>
        </p:nvSpPr>
        <p:spPr>
          <a:xfrm>
            <a:off x="1154462" y="642150"/>
            <a:ext cx="9906000" cy="1270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lang="en-US">
                <a:solidFill>
                  <a:srgbClr val="0000FF"/>
                </a:solidFill>
              </a:rPr>
              <a:t>TEAM REFLECTION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909212" y="1868033"/>
            <a:ext cx="9906000" cy="450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Matthew Horger - Team Leader/ Lead Programmer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Angela Herb - Head Communicator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Stephen Anderson - Presentation leader/ Editor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Conor Waldt - CAD Designer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</a:rPr>
              <a:t>Andrew Johnson - Material Designer</a:t>
            </a:r>
          </a:p>
        </p:txBody>
      </p:sp>
      <p:pic>
        <p:nvPicPr>
          <p:cNvPr descr="IMG_1356.JPG" id="264" name="Shape 264"/>
          <p:cNvPicPr preferRelativeResize="0"/>
          <p:nvPr/>
        </p:nvPicPr>
        <p:blipFill rotWithShape="1">
          <a:blip r:embed="rId3">
            <a:alphaModFix/>
          </a:blip>
          <a:srcRect b="0" l="10418" r="0" t="0"/>
          <a:stretch/>
        </p:blipFill>
        <p:spPr>
          <a:xfrm>
            <a:off x="8538950" y="319600"/>
            <a:ext cx="3289999" cy="275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1141412" y="609600"/>
            <a:ext cx="9905997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ADDRESSING COMMUNITY NEEDS</a:t>
            </a:r>
          </a:p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481112" y="22017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Reducing risk for homeless in cold weather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Saving the lives of the homeless</a:t>
            </a:r>
          </a:p>
          <a:p>
            <a:pPr indent="-285750" lvl="0" marL="28575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Providing effective means for enacting code blue program</a:t>
            </a:r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47150" y="1551837"/>
            <a:ext cx="3609274" cy="240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REAL WORLD PROBLEM</a:t>
            </a: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736212" y="28470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Major concern - finding shelter for homeless, especially in freezing conditions 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Providing warmth and a place to stay for the night during the winter months is crucial for homeless shelters - Northeast and Midwest 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Some homeless instead sleep outside in frigid temperatures. </a:t>
            </a:r>
          </a:p>
          <a:p>
            <a:pPr indent="-406400" lvl="1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Serious health risk for frostbite &amp; hypothermia</a:t>
            </a:r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7874" y="337437"/>
            <a:ext cx="4357599" cy="2449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1143000" y="334825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PENNSYLVANIA HOMELESS STATISTICS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1143000" y="1847625"/>
            <a:ext cx="9906000" cy="4561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4064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7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16,200 Pennsylvanians are known to be homeless.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7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School districts are faced with approximately 13,000 homeless children each year. 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7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Philadelphia</a:t>
            </a:r>
          </a:p>
          <a:p>
            <a:pPr indent="-406400" lvl="1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7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Poverty rate of 27%, one of the highest in the nation - results in a high density homeless population in the city</a:t>
            </a:r>
          </a:p>
          <a:p>
            <a:pPr indent="-406400" lvl="1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7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estimated 650 people are homeless at any given time</a:t>
            </a:r>
            <a:r>
              <a:rPr lang="en-US" sz="2700">
                <a:solidFill>
                  <a:srgbClr val="000000"/>
                </a:solidFill>
              </a:rPr>
              <a:t>.</a:t>
            </a:r>
            <a:r>
              <a:rPr b="0" i="0" lang="en-US" sz="27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</a:p>
          <a:p>
            <a:pPr indent="-406400" lvl="0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7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Pennsylvania - ranked 28 out of 50 in the U.S. in terms of homeless persons</a:t>
            </a:r>
          </a:p>
          <a:p>
            <a:pPr indent="-406400" lvl="2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7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 Roughly 120 out of 100,000 people are homeless.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599" y="129687"/>
            <a:ext cx="8550799" cy="659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141412" y="609600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THE BASICS: HOMELESS IN THE COLD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143012" y="3202599"/>
            <a:ext cx="9906000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-3111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Risks of Hypothermia</a:t>
            </a: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occurs when core body temperature drops below 95°</a:t>
            </a: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caused by prolonged exposure to cold</a:t>
            </a:r>
          </a:p>
          <a:p>
            <a:pPr indent="-2095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lost to environment</a:t>
            </a:r>
          </a:p>
          <a:p>
            <a:pPr indent="-2095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lost to cold surfaces (ground)</a:t>
            </a:r>
          </a:p>
          <a:p>
            <a:pPr indent="-2095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wind - breaks warm barrier over skin</a:t>
            </a:r>
          </a:p>
          <a:p>
            <a:pPr indent="-1968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heart, nervous, and organ systems stop functioning</a:t>
            </a:r>
          </a:p>
          <a:p>
            <a:pPr indent="-2095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800" u="none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can lead to irreparable damage or death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000" u="none" cap="small" strike="noStrike">
              <a:solidFill>
                <a:srgbClr val="00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42217" y="609600"/>
            <a:ext cx="3175006" cy="190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67675" y="-328953"/>
            <a:ext cx="9906000" cy="1904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-US" sz="3200" u="none" cap="none" strike="noStrike">
                <a:solidFill>
                  <a:srgbClr val="0000FF"/>
                </a:solidFill>
                <a:latin typeface="Questrial"/>
                <a:ea typeface="Questrial"/>
                <a:cs typeface="Questrial"/>
                <a:sym typeface="Questrial"/>
              </a:rPr>
              <a:t>PRECEDENT – THE CODE BLUE INITIATIVE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96234" y="228800"/>
            <a:ext cx="9906000" cy="553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2600" u="sng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Code Blue: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lang="en-US" sz="2600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Can occur from December  - March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lang="en-US" sz="2600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This alert is announced when the National Weather Bureau predicts below freezing temperatures or wind chills less than 20°F.</a:t>
            </a:r>
          </a:p>
          <a:p>
            <a:pPr indent="-158750" lvl="0" marL="28575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1" lang="en-US" sz="2600" u="sng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Code Grey</a:t>
            </a:r>
          </a:p>
          <a:p>
            <a:pPr indent="-3937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lang="en-US" sz="2600" cap="small" strike="noStrike">
                <a:solidFill>
                  <a:srgbClr val="000000"/>
                </a:solidFill>
                <a:latin typeface="Questrial"/>
                <a:ea typeface="Questrial"/>
                <a:cs typeface="Questrial"/>
                <a:sym typeface="Questrial"/>
              </a:rPr>
              <a:t>The OSH may issue this during high winds, heavy rain, or frozen precipitation when the temperature is above  32°F.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8650" y="4762987"/>
            <a:ext cx="2793349" cy="209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